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2" r:id="rId1"/>
  </p:sldMasterIdLst>
  <p:notesMasterIdLst>
    <p:notesMasterId r:id="rId19"/>
  </p:notesMasterIdLst>
  <p:sldIdLst>
    <p:sldId id="403" r:id="rId2"/>
    <p:sldId id="388" r:id="rId3"/>
    <p:sldId id="401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85" r:id="rId12"/>
    <p:sldId id="400" r:id="rId13"/>
    <p:sldId id="399" r:id="rId14"/>
    <p:sldId id="398" r:id="rId15"/>
    <p:sldId id="397" r:id="rId16"/>
    <p:sldId id="402" r:id="rId17"/>
    <p:sldId id="386" r:id="rId18"/>
  </p:sldIdLst>
  <p:sldSz cx="9144000" cy="6858000" type="screen4x3"/>
  <p:notesSz cx="6858000" cy="93138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acosta esmeral" initials="rae" lastIdx="1" clrIdx="0">
    <p:extLst>
      <p:ext uri="{19B8F6BF-5375-455C-9EA6-DF929625EA0E}">
        <p15:presenceInfo xmlns:p15="http://schemas.microsoft.com/office/powerpoint/2012/main" userId="ee5c17c3d45a81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A"/>
    <a:srgbClr val="000067"/>
    <a:srgbClr val="000069"/>
    <a:srgbClr val="000068"/>
    <a:srgbClr val="000000"/>
    <a:srgbClr val="B5781F"/>
    <a:srgbClr val="FBFBFD"/>
    <a:srgbClr val="EAF2F8"/>
    <a:srgbClr val="FFFFFD"/>
    <a:srgbClr val="C6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0" autoAdjust="0"/>
    <p:restoredTop sz="96126" autoAdjust="0"/>
  </p:normalViewPr>
  <p:slideViewPr>
    <p:cSldViewPr>
      <p:cViewPr varScale="1">
        <p:scale>
          <a:sx n="116" d="100"/>
          <a:sy n="116" d="100"/>
        </p:scale>
        <p:origin x="1656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569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569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A5C45A6A-2862-49C2-ADCE-B9838D2D0754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24086"/>
            <a:ext cx="5486400" cy="4191238"/>
          </a:xfrm>
          <a:prstGeom prst="rect">
            <a:avLst/>
          </a:prstGeom>
        </p:spPr>
        <p:txBody>
          <a:bodyPr vert="horz" lIns="93497" tIns="46749" rIns="93497" bIns="46749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5AD98FB5-B8F8-447C-8C2B-B2B776C3F54C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962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8425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4621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665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1294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5019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4060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6244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4195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554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542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2045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4298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4851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4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2350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7481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8FB5-B8F8-447C-8C2B-B2B776C3F54C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384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611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07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9069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179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434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124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240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8756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882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19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44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5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110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817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078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091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833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6E0D-5801-4473-9F07-28F10CED8728}" type="datetimeFigureOut">
              <a:rPr lang="es-ES" smtClean="0"/>
              <a:pPr/>
              <a:t>27/11/20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E42CC-C481-49A7-9C73-92BD4A9FC6D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410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  <p:sldLayoutId id="2147484338" r:id="rId16"/>
    <p:sldLayoutId id="214748433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514942" y="-782517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elogramo 12"/>
          <p:cNvSpPr/>
          <p:nvPr/>
        </p:nvSpPr>
        <p:spPr>
          <a:xfrm rot="309422">
            <a:off x="-1283042" y="6328218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elogramo 13"/>
          <p:cNvSpPr/>
          <p:nvPr/>
        </p:nvSpPr>
        <p:spPr>
          <a:xfrm rot="1020098">
            <a:off x="6278525" y="6218308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elogramo 14"/>
          <p:cNvSpPr/>
          <p:nvPr/>
        </p:nvSpPr>
        <p:spPr>
          <a:xfrm rot="537481">
            <a:off x="6498701" y="6247007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B3556D-31C2-43A4-874D-79F01D2BDF36}"/>
              </a:ext>
            </a:extLst>
          </p:cNvPr>
          <p:cNvSpPr txBox="1"/>
          <p:nvPr/>
        </p:nvSpPr>
        <p:spPr>
          <a:xfrm>
            <a:off x="1691680" y="18448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Fuente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A72FD1-2573-46B2-A1E8-0AD947AB069E}"/>
              </a:ext>
            </a:extLst>
          </p:cNvPr>
          <p:cNvSpPr txBox="1"/>
          <p:nvPr/>
        </p:nvSpPr>
        <p:spPr>
          <a:xfrm>
            <a:off x="251519" y="3824230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>
                <a:solidFill>
                  <a:srgbClr val="000067"/>
                </a:solidFill>
                <a:latin typeface="Britannic Bold" panose="020B0903060703020204" pitchFamily="34" charset="77"/>
              </a:rPr>
              <a:t>PROTOCOLO DE BIOSEGUIRIDAD</a:t>
            </a:r>
          </a:p>
          <a:p>
            <a:pPr algn="ctr"/>
            <a:r>
              <a:rPr lang="es-CO" sz="4400" dirty="0">
                <a:solidFill>
                  <a:srgbClr val="000067"/>
                </a:solidFill>
                <a:latin typeface="Britannic Bold" panose="020B0903060703020204" pitchFamily="34" charset="77"/>
              </a:rPr>
              <a:t>ANGLO COLOMBIA SCHOOL</a:t>
            </a:r>
            <a:endParaRPr lang="en-US" sz="4400" dirty="0">
              <a:solidFill>
                <a:srgbClr val="000067"/>
              </a:solidFill>
              <a:latin typeface="Britannic Bold" panose="020B0903060703020204" pitchFamily="34" charset="77"/>
            </a:endParaRPr>
          </a:p>
        </p:txBody>
      </p:sp>
      <p:pic>
        <p:nvPicPr>
          <p:cNvPr id="19" name="Imagen 15">
            <a:extLst>
              <a:ext uri="{FF2B5EF4-FFF2-40B4-BE49-F238E27FC236}">
                <a16:creationId xmlns:a16="http://schemas.microsoft.com/office/drawing/2014/main" id="{5D6BCACB-3610-E24E-AC68-60670516D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47" y="1387648"/>
            <a:ext cx="2569703" cy="21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8AB8FF3-19C5-44B0-BA9E-36A9F6CDB666}"/>
              </a:ext>
            </a:extLst>
          </p:cNvPr>
          <p:cNvSpPr txBox="1"/>
          <p:nvPr/>
        </p:nvSpPr>
        <p:spPr>
          <a:xfrm>
            <a:off x="208038" y="1210305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000068"/>
                </a:solidFill>
              </a:rPr>
              <a:t>Ingreso al salón de clases</a:t>
            </a:r>
            <a:endParaRPr lang="en-US" sz="2800" dirty="0">
              <a:solidFill>
                <a:srgbClr val="000068"/>
              </a:solidFill>
            </a:endParaRPr>
          </a:p>
        </p:txBody>
      </p:sp>
      <p:pic>
        <p:nvPicPr>
          <p:cNvPr id="4" name="Imagen 3" descr="Imagen que contiene persona, interior, parado, cocina&#10;&#10;Descripción generada automáticamente">
            <a:extLst>
              <a:ext uri="{FF2B5EF4-FFF2-40B4-BE49-F238E27FC236}">
                <a16:creationId xmlns:a16="http://schemas.microsoft.com/office/drawing/2014/main" id="{EFAD200B-2979-481E-B842-F3A9FE6B8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875114"/>
            <a:ext cx="4283968" cy="598288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C465E37-C179-4387-816E-713476313CE9}"/>
              </a:ext>
            </a:extLst>
          </p:cNvPr>
          <p:cNvSpPr txBox="1"/>
          <p:nvPr/>
        </p:nvSpPr>
        <p:spPr>
          <a:xfrm>
            <a:off x="594431" y="2229984"/>
            <a:ext cx="35455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</a:rPr>
              <a:t>Un dispensador de gel </a:t>
            </a:r>
            <a:r>
              <a:rPr lang="es-CO" dirty="0" err="1">
                <a:solidFill>
                  <a:srgbClr val="000000"/>
                </a:solidFill>
              </a:rPr>
              <a:t>antibacterial</a:t>
            </a:r>
            <a:r>
              <a:rPr lang="es-CO" dirty="0">
                <a:solidFill>
                  <a:srgbClr val="000000"/>
                </a:solidFill>
              </a:rPr>
              <a:t> exclusivo para cada salón. </a:t>
            </a:r>
          </a:p>
          <a:p>
            <a:endParaRPr lang="es-CO" dirty="0">
              <a:solidFill>
                <a:srgbClr val="000000"/>
              </a:solidFill>
            </a:endParaRPr>
          </a:p>
          <a:p>
            <a:r>
              <a:rPr lang="es-CO" dirty="0">
                <a:solidFill>
                  <a:srgbClr val="000000"/>
                </a:solidFill>
              </a:rPr>
              <a:t>Se instalarán dispensadores de gel </a:t>
            </a:r>
            <a:r>
              <a:rPr lang="es-CO" dirty="0" err="1">
                <a:solidFill>
                  <a:srgbClr val="000000"/>
                </a:solidFill>
              </a:rPr>
              <a:t>antibacterial</a:t>
            </a:r>
            <a:r>
              <a:rPr lang="es-CO" dirty="0">
                <a:solidFill>
                  <a:srgbClr val="000000"/>
                </a:solidFill>
              </a:rPr>
              <a:t>, al ingreso de cada uno de los salones, biblioteca, oficinas y laboratorio.</a:t>
            </a:r>
          </a:p>
        </p:txBody>
      </p:sp>
    </p:spTree>
    <p:extLst>
      <p:ext uri="{BB962C8B-B14F-4D97-AF65-F5344CB8AC3E}">
        <p14:creationId xmlns:p14="http://schemas.microsoft.com/office/powerpoint/2010/main" val="67436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interior, puesto, mujer, cama&#10;&#10;Descripción generada automáticamente">
            <a:extLst>
              <a:ext uri="{FF2B5EF4-FFF2-40B4-BE49-F238E27FC236}">
                <a16:creationId xmlns:a16="http://schemas.microsoft.com/office/drawing/2014/main" id="{DE16F99B-65CC-4DB1-9004-87CDDCA11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8881" y="1144181"/>
            <a:ext cx="7173415" cy="42542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917110-C58A-4A2F-AB29-8CBC0EF05507}"/>
              </a:ext>
            </a:extLst>
          </p:cNvPr>
          <p:cNvSpPr txBox="1"/>
          <p:nvPr/>
        </p:nvSpPr>
        <p:spPr>
          <a:xfrm>
            <a:off x="213451" y="1556792"/>
            <a:ext cx="45025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0068"/>
                </a:solidFill>
              </a:rPr>
              <a:t>Dentro del Salón de Clases</a:t>
            </a:r>
          </a:p>
          <a:p>
            <a:endParaRPr lang="es-CO" dirty="0">
              <a:solidFill>
                <a:srgbClr val="000068"/>
              </a:solidFill>
            </a:endParaRPr>
          </a:p>
          <a:p>
            <a:endParaRPr lang="es-CO" dirty="0">
              <a:solidFill>
                <a:srgbClr val="000068"/>
              </a:solidFill>
            </a:endParaRPr>
          </a:p>
          <a:p>
            <a:r>
              <a:rPr lang="es-CO" dirty="0">
                <a:solidFill>
                  <a:srgbClr val="000068"/>
                </a:solidFill>
              </a:rPr>
              <a:t>Profesor con micrófono tipo diadema quien desarrollará su clase a los estudiantes que asistente de modo presencial y simultáneamente a los estudiantes que estarán conectados de forma virtual. </a:t>
            </a:r>
          </a:p>
          <a:p>
            <a:endParaRPr lang="es-CO" dirty="0">
              <a:solidFill>
                <a:srgbClr val="000068"/>
              </a:solidFill>
            </a:endParaRPr>
          </a:p>
          <a:p>
            <a:r>
              <a:rPr lang="es-CO" dirty="0">
                <a:solidFill>
                  <a:srgbClr val="000068"/>
                </a:solidFill>
              </a:rPr>
              <a:t>Ampliación de banda ancha.</a:t>
            </a:r>
          </a:p>
          <a:p>
            <a:endParaRPr lang="es-CO" dirty="0">
              <a:solidFill>
                <a:srgbClr val="000068"/>
              </a:solidFill>
            </a:endParaRPr>
          </a:p>
          <a:p>
            <a:r>
              <a:rPr lang="es-CO" dirty="0">
                <a:solidFill>
                  <a:srgbClr val="000069"/>
                </a:solidFill>
              </a:rPr>
              <a:t>Los profesores serán los que rotarán para mantener a los alumnos en un solo puesto de trabajo.</a:t>
            </a:r>
          </a:p>
          <a:p>
            <a:endParaRPr lang="es-CO" dirty="0">
              <a:solidFill>
                <a:srgbClr val="000068"/>
              </a:solidFill>
            </a:endParaRPr>
          </a:p>
          <a:p>
            <a:endParaRPr lang="es-CO" dirty="0">
              <a:solidFill>
                <a:srgbClr val="000068"/>
              </a:solidFill>
            </a:endParaRPr>
          </a:p>
          <a:p>
            <a:endParaRPr lang="en-US" dirty="0">
              <a:solidFill>
                <a:srgbClr val="000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00D6BD-BB3C-4C2A-90D9-491DABEE619C}"/>
              </a:ext>
            </a:extLst>
          </p:cNvPr>
          <p:cNvSpPr txBox="1"/>
          <p:nvPr/>
        </p:nvSpPr>
        <p:spPr>
          <a:xfrm>
            <a:off x="335977" y="1340768"/>
            <a:ext cx="790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0068"/>
                </a:solidFill>
              </a:rPr>
              <a:t>Distanciamiento de Pupitres dentro del salón de Clase </a:t>
            </a:r>
            <a:endParaRPr lang="en-US" sz="2400" dirty="0">
              <a:solidFill>
                <a:srgbClr val="000068"/>
              </a:solidFill>
            </a:endParaRPr>
          </a:p>
        </p:txBody>
      </p:sp>
      <p:pic>
        <p:nvPicPr>
          <p:cNvPr id="4" name="Imagen 3" descr="Imagen que contiene interior, tabla, niño, joven&#10;&#10;Descripción generada automáticamente">
            <a:extLst>
              <a:ext uri="{FF2B5EF4-FFF2-40B4-BE49-F238E27FC236}">
                <a16:creationId xmlns:a16="http://schemas.microsoft.com/office/drawing/2014/main" id="{0325ED32-8AD6-4244-A508-A0AFC08AD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63335"/>
            <a:ext cx="5725291" cy="489466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E4FE5D1-43A1-44A2-ACEC-5E301B0CBA34}"/>
              </a:ext>
            </a:extLst>
          </p:cNvPr>
          <p:cNvSpPr txBox="1"/>
          <p:nvPr/>
        </p:nvSpPr>
        <p:spPr>
          <a:xfrm>
            <a:off x="0" y="2132856"/>
            <a:ext cx="3635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69"/>
                </a:solidFill>
              </a:rPr>
              <a:t>Demarcación alrededor del escritorio. 2 Metros entre cada uno.</a:t>
            </a:r>
          </a:p>
          <a:p>
            <a:endParaRPr lang="es-CO" dirty="0">
              <a:solidFill>
                <a:srgbClr val="000069"/>
              </a:solidFill>
            </a:endParaRPr>
          </a:p>
          <a:p>
            <a:r>
              <a:rPr lang="es-CO" dirty="0">
                <a:solidFill>
                  <a:srgbClr val="000069"/>
                </a:solidFill>
              </a:rPr>
              <a:t>Las clases presenciales tienen un cupo máximo de 9 estudiantes por salón.</a:t>
            </a:r>
          </a:p>
          <a:p>
            <a:endParaRPr lang="es-CO" dirty="0">
              <a:solidFill>
                <a:srgbClr val="000069"/>
              </a:solidFill>
            </a:endParaRPr>
          </a:p>
          <a:p>
            <a:r>
              <a:rPr lang="es-CO" dirty="0">
                <a:solidFill>
                  <a:srgbClr val="000069"/>
                </a:solidFill>
              </a:rPr>
              <a:t>Este número de alumnos nos permite mantener el distanciamiento de 2 metros entre pupitres. </a:t>
            </a:r>
          </a:p>
          <a:p>
            <a:endParaRPr lang="es-CO" dirty="0">
              <a:solidFill>
                <a:srgbClr val="0000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Mujer sentada en un escritorio&#10;&#10;Descripción generada automáticamente">
            <a:extLst>
              <a:ext uri="{FF2B5EF4-FFF2-40B4-BE49-F238E27FC236}">
                <a16:creationId xmlns:a16="http://schemas.microsoft.com/office/drawing/2014/main" id="{02DE4205-3893-4973-8970-EFF7A0499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69100"/>
            <a:ext cx="5940152" cy="47122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504152-2B9B-4F53-A9B7-7C169586964E}"/>
              </a:ext>
            </a:extLst>
          </p:cNvPr>
          <p:cNvSpPr txBox="1"/>
          <p:nvPr/>
        </p:nvSpPr>
        <p:spPr>
          <a:xfrm>
            <a:off x="1619672" y="114588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000067"/>
                </a:solidFill>
              </a:rPr>
              <a:t>Útiles escolares son de uso personal  </a:t>
            </a:r>
            <a:endParaRPr lang="en-US" sz="2800" dirty="0">
              <a:solidFill>
                <a:srgbClr val="000067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304979-1DBF-4BFC-8556-F6B892F34636}"/>
              </a:ext>
            </a:extLst>
          </p:cNvPr>
          <p:cNvSpPr txBox="1"/>
          <p:nvPr/>
        </p:nvSpPr>
        <p:spPr>
          <a:xfrm>
            <a:off x="179512" y="2132856"/>
            <a:ext cx="30243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6A"/>
              </a:solidFill>
            </a:endParaRP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sz="2800" dirty="0">
                <a:solidFill>
                  <a:srgbClr val="00006A"/>
                </a:solidFill>
              </a:rPr>
              <a:t>Los estudiantes no tienen permitido intercambiar útiles de estudio durante las clase. </a:t>
            </a:r>
            <a:endParaRPr lang="en-US" sz="2800" dirty="0">
              <a:solidFill>
                <a:srgbClr val="0000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elogramo 12"/>
          <p:cNvSpPr/>
          <p:nvPr/>
        </p:nvSpPr>
        <p:spPr>
          <a:xfrm rot="309422">
            <a:off x="-1283042" y="6328218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elogramo 13"/>
          <p:cNvSpPr/>
          <p:nvPr/>
        </p:nvSpPr>
        <p:spPr>
          <a:xfrm rot="1020098">
            <a:off x="6278525" y="6218308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elogramo 14"/>
          <p:cNvSpPr/>
          <p:nvPr/>
        </p:nvSpPr>
        <p:spPr>
          <a:xfrm rot="537481">
            <a:off x="6498701" y="6247007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B753A6-8FDF-438A-BD54-4C76A16D7596}"/>
              </a:ext>
            </a:extLst>
          </p:cNvPr>
          <p:cNvSpPr txBox="1"/>
          <p:nvPr/>
        </p:nvSpPr>
        <p:spPr>
          <a:xfrm>
            <a:off x="251520" y="1339025"/>
            <a:ext cx="47525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0067"/>
                </a:solidFill>
              </a:rPr>
              <a:t>Se exige a los alumnos tener un kit de desinfección personal.</a:t>
            </a:r>
          </a:p>
          <a:p>
            <a:endParaRPr lang="es-CO" sz="2400" dirty="0">
              <a:solidFill>
                <a:srgbClr val="000067"/>
              </a:solidFill>
            </a:endParaRPr>
          </a:p>
          <a:p>
            <a:endParaRPr lang="es-CO" sz="2400" dirty="0">
              <a:solidFill>
                <a:srgbClr val="000067"/>
              </a:solidFill>
            </a:endParaRPr>
          </a:p>
          <a:p>
            <a:endParaRPr lang="es-CO" sz="2400" dirty="0">
              <a:solidFill>
                <a:srgbClr val="000067"/>
              </a:solidFill>
            </a:endParaRPr>
          </a:p>
          <a:p>
            <a:r>
              <a:rPr lang="es-CO" sz="2400" dirty="0">
                <a:solidFill>
                  <a:srgbClr val="000067"/>
                </a:solidFill>
              </a:rPr>
              <a:t>Los alumnos deberán llevar alcohol, gel </a:t>
            </a:r>
            <a:r>
              <a:rPr lang="es-CO" sz="2400" dirty="0" err="1">
                <a:solidFill>
                  <a:srgbClr val="000067"/>
                </a:solidFill>
              </a:rPr>
              <a:t>antibacterial</a:t>
            </a:r>
            <a:r>
              <a:rPr lang="es-CO" sz="2400" dirty="0">
                <a:solidFill>
                  <a:srgbClr val="000067"/>
                </a:solidFill>
              </a:rPr>
              <a:t> y un </a:t>
            </a:r>
            <a:r>
              <a:rPr lang="es-CO" sz="2400">
                <a:solidFill>
                  <a:srgbClr val="000067"/>
                </a:solidFill>
              </a:rPr>
              <a:t>tapabocas sustituto </a:t>
            </a:r>
            <a:r>
              <a:rPr lang="es-CO" sz="2400" dirty="0">
                <a:solidFill>
                  <a:srgbClr val="000067"/>
                </a:solidFill>
              </a:rPr>
              <a:t>para su uso.  </a:t>
            </a:r>
          </a:p>
          <a:p>
            <a:endParaRPr lang="es-CO" dirty="0">
              <a:solidFill>
                <a:srgbClr val="000067"/>
              </a:solidFill>
            </a:endParaRPr>
          </a:p>
          <a:p>
            <a:endParaRPr lang="en-US" dirty="0">
              <a:solidFill>
                <a:srgbClr val="000067"/>
              </a:solidFill>
            </a:endParaRPr>
          </a:p>
        </p:txBody>
      </p:sp>
      <p:pic>
        <p:nvPicPr>
          <p:cNvPr id="4" name="Imagen 3" descr="Imagen que contiene interior, refrigerador, cocina, tabla&#10;&#10;Descripción generada automáticamente">
            <a:extLst>
              <a:ext uri="{FF2B5EF4-FFF2-40B4-BE49-F238E27FC236}">
                <a16:creationId xmlns:a16="http://schemas.microsoft.com/office/drawing/2014/main" id="{0AF12DF6-ED86-43C9-940D-77230CFF4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0515" y="2007460"/>
            <a:ext cx="6057151" cy="392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elogramo 12"/>
          <p:cNvSpPr/>
          <p:nvPr/>
        </p:nvSpPr>
        <p:spPr>
          <a:xfrm rot="309422">
            <a:off x="-1283042" y="6328218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elogramo 13"/>
          <p:cNvSpPr/>
          <p:nvPr/>
        </p:nvSpPr>
        <p:spPr>
          <a:xfrm rot="1020098">
            <a:off x="6278525" y="6218308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elogramo 14"/>
          <p:cNvSpPr/>
          <p:nvPr/>
        </p:nvSpPr>
        <p:spPr>
          <a:xfrm rot="537481">
            <a:off x="6498701" y="6247007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tabla, persona, interior, mujer&#10;&#10;Descripción generada automáticamente">
            <a:extLst>
              <a:ext uri="{FF2B5EF4-FFF2-40B4-BE49-F238E27FC236}">
                <a16:creationId xmlns:a16="http://schemas.microsoft.com/office/drawing/2014/main" id="{BB7152D9-14C5-4D2B-813F-FDF132AAE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93" y="2203729"/>
            <a:ext cx="5940660" cy="39604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A44A06B-C73F-4D40-A107-DAD03B462F17}"/>
              </a:ext>
            </a:extLst>
          </p:cNvPr>
          <p:cNvSpPr txBox="1"/>
          <p:nvPr/>
        </p:nvSpPr>
        <p:spPr>
          <a:xfrm>
            <a:off x="1979712" y="1052736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000069"/>
                </a:solidFill>
              </a:rPr>
              <a:t>Horario de Meriendas </a:t>
            </a:r>
            <a:endParaRPr lang="en-US" sz="3600" dirty="0">
              <a:solidFill>
                <a:srgbClr val="000069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372975-DCA1-4B1D-83E1-A325361BAB4A}"/>
              </a:ext>
            </a:extLst>
          </p:cNvPr>
          <p:cNvSpPr txBox="1"/>
          <p:nvPr/>
        </p:nvSpPr>
        <p:spPr>
          <a:xfrm>
            <a:off x="107504" y="2348880"/>
            <a:ext cx="2929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6A"/>
                </a:solidFill>
              </a:rPr>
              <a:t>No habrá servicio de comedor escolar ni de tienda escolar.</a:t>
            </a: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dirty="0">
                <a:solidFill>
                  <a:srgbClr val="00006A"/>
                </a:solidFill>
              </a:rPr>
              <a:t>Durante el día de estudio los alumnos tendrán un horario de merienda. Esta la tomarán dentro de su salón de clases sentados en su escritorio. </a:t>
            </a:r>
            <a:endParaRPr lang="en-US" dirty="0">
              <a:solidFill>
                <a:srgbClr val="0000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gabinete, muebles, interior, cocina&#10;&#10;Descripción generada automáticamente">
            <a:extLst>
              <a:ext uri="{FF2B5EF4-FFF2-40B4-BE49-F238E27FC236}">
                <a16:creationId xmlns:a16="http://schemas.microsoft.com/office/drawing/2014/main" id="{1BC40698-F9D1-439D-A5D0-8B2B567E5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88166"/>
            <a:ext cx="6169429" cy="51698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403A449-7501-4A53-A15F-C39059CC536E}"/>
              </a:ext>
            </a:extLst>
          </p:cNvPr>
          <p:cNvSpPr txBox="1"/>
          <p:nvPr/>
        </p:nvSpPr>
        <p:spPr>
          <a:xfrm>
            <a:off x="2699901" y="1120747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000067"/>
                </a:solidFill>
              </a:rPr>
              <a:t>Distanciamiento de 2 metros </a:t>
            </a:r>
            <a:endParaRPr lang="en-US" sz="2800" dirty="0">
              <a:solidFill>
                <a:srgbClr val="000067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1CFABE7-67B3-4F25-9ADC-530B9FD17FBF}"/>
              </a:ext>
            </a:extLst>
          </p:cNvPr>
          <p:cNvSpPr txBox="1"/>
          <p:nvPr/>
        </p:nvSpPr>
        <p:spPr>
          <a:xfrm>
            <a:off x="243011" y="1913019"/>
            <a:ext cx="28678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6A"/>
                </a:solidFill>
              </a:rPr>
              <a:t>Entre </a:t>
            </a:r>
            <a:r>
              <a:rPr lang="es-CO" dirty="0" err="1">
                <a:solidFill>
                  <a:srgbClr val="00006A"/>
                </a:solidFill>
              </a:rPr>
              <a:t>lockers</a:t>
            </a:r>
            <a:endParaRPr lang="es-CO" dirty="0">
              <a:solidFill>
                <a:srgbClr val="00006A"/>
              </a:solidFill>
            </a:endParaRP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dirty="0">
                <a:solidFill>
                  <a:srgbClr val="00006A"/>
                </a:solidFill>
              </a:rPr>
              <a:t>Para lavado de manos, toma de temperatura, en dispensadores sanitizantes. </a:t>
            </a: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dirty="0">
                <a:solidFill>
                  <a:srgbClr val="00006A"/>
                </a:solidFill>
              </a:rPr>
              <a:t>Fuera de los baños mientras esperan turno para ingresar.</a:t>
            </a: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dirty="0">
                <a:solidFill>
                  <a:srgbClr val="00006A"/>
                </a:solidFill>
              </a:rPr>
              <a:t>En oficinas, salones y demás sitios que generen presencia de dos o mas personas. </a:t>
            </a:r>
          </a:p>
          <a:p>
            <a:endParaRPr lang="en-US" dirty="0">
              <a:solidFill>
                <a:srgbClr val="0000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514942" y="-782517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elogramo 12"/>
          <p:cNvSpPr/>
          <p:nvPr/>
        </p:nvSpPr>
        <p:spPr>
          <a:xfrm rot="309422">
            <a:off x="-1283042" y="6328218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elogramo 13"/>
          <p:cNvSpPr/>
          <p:nvPr/>
        </p:nvSpPr>
        <p:spPr>
          <a:xfrm rot="1020098">
            <a:off x="6278525" y="6218308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elogramo 14"/>
          <p:cNvSpPr/>
          <p:nvPr/>
        </p:nvSpPr>
        <p:spPr>
          <a:xfrm rot="537481">
            <a:off x="6498701" y="6247007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B3556D-31C2-43A4-874D-79F01D2BDF36}"/>
              </a:ext>
            </a:extLst>
          </p:cNvPr>
          <p:cNvSpPr txBox="1"/>
          <p:nvPr/>
        </p:nvSpPr>
        <p:spPr>
          <a:xfrm>
            <a:off x="1691680" y="18448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Fuente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8B6B54-6842-4C20-AD8D-A1D759B22129}"/>
              </a:ext>
            </a:extLst>
          </p:cNvPr>
          <p:cNvSpPr txBox="1"/>
          <p:nvPr/>
        </p:nvSpPr>
        <p:spPr>
          <a:xfrm>
            <a:off x="668452" y="1913310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6A"/>
              </a:solidFill>
            </a:endParaRP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dirty="0">
                <a:solidFill>
                  <a:srgbClr val="00006A"/>
                </a:solidFill>
              </a:rPr>
              <a:t>1. Lineamientos del Ministerio de Salud Nacional.</a:t>
            </a:r>
          </a:p>
          <a:p>
            <a:r>
              <a:rPr lang="es-CO" dirty="0">
                <a:solidFill>
                  <a:srgbClr val="00006A"/>
                </a:solidFill>
              </a:rPr>
              <a:t>2. Lineamientos del Ministerio de Educación Nacional.</a:t>
            </a: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dirty="0">
                <a:solidFill>
                  <a:srgbClr val="00006A"/>
                </a:solidFill>
              </a:rPr>
              <a:t>Entes Internacionales:</a:t>
            </a:r>
          </a:p>
          <a:p>
            <a:r>
              <a:rPr lang="es-CO" dirty="0">
                <a:solidFill>
                  <a:srgbClr val="00006A"/>
                </a:solidFill>
              </a:rPr>
              <a:t>3.Organización mundial de la salud. </a:t>
            </a:r>
          </a:p>
          <a:p>
            <a:r>
              <a:rPr lang="es-CO" dirty="0">
                <a:solidFill>
                  <a:srgbClr val="00006A"/>
                </a:solidFill>
              </a:rPr>
              <a:t>4.Centros para el Control de y prevención de enfermedades.</a:t>
            </a:r>
          </a:p>
          <a:p>
            <a:r>
              <a:rPr lang="es-CO" dirty="0">
                <a:solidFill>
                  <a:srgbClr val="00006A"/>
                </a:solidFill>
              </a:rPr>
              <a:t>5.UNESCO</a:t>
            </a: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dirty="0">
                <a:solidFill>
                  <a:srgbClr val="00006A"/>
                </a:solidFill>
              </a:rPr>
              <a:t>6.Armonía con las medidas de prevención de la Alcaldía de </a:t>
            </a:r>
            <a:r>
              <a:rPr lang="es-CO">
                <a:solidFill>
                  <a:srgbClr val="00006A"/>
                </a:solidFill>
              </a:rPr>
              <a:t>Puerto Colombia.</a:t>
            </a:r>
            <a:endParaRPr lang="es-CO" dirty="0">
              <a:solidFill>
                <a:srgbClr val="00006A"/>
              </a:solidFill>
            </a:endParaRPr>
          </a:p>
          <a:p>
            <a:endParaRPr lang="en-US" dirty="0">
              <a:solidFill>
                <a:srgbClr val="00006A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A72FD1-2573-46B2-A1E8-0AD947AB069E}"/>
              </a:ext>
            </a:extLst>
          </p:cNvPr>
          <p:cNvSpPr txBox="1"/>
          <p:nvPr/>
        </p:nvSpPr>
        <p:spPr>
          <a:xfrm>
            <a:off x="251520" y="98072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67"/>
              </a:solidFill>
            </a:endParaRPr>
          </a:p>
          <a:p>
            <a:r>
              <a:rPr lang="es-CO" dirty="0">
                <a:solidFill>
                  <a:srgbClr val="000067"/>
                </a:solidFill>
              </a:rPr>
              <a:t>Fuentes de información a partir de las cuales se crean los protocolos de bioseguridad del ACS, para poder brindar un regreso a clase seguro y confiable.</a:t>
            </a:r>
            <a:endParaRPr lang="en-US" dirty="0">
              <a:solidFill>
                <a:srgbClr val="0000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aralelogramo 13"/>
          <p:cNvSpPr/>
          <p:nvPr/>
        </p:nvSpPr>
        <p:spPr>
          <a:xfrm rot="1020098">
            <a:off x="6278525" y="6218308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aralelogramo 14"/>
          <p:cNvSpPr/>
          <p:nvPr/>
        </p:nvSpPr>
        <p:spPr>
          <a:xfrm rot="537481">
            <a:off x="6498701" y="6247007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B487B65-E5C8-421B-BB9B-388D7A252A83}"/>
              </a:ext>
            </a:extLst>
          </p:cNvPr>
          <p:cNvSpPr txBox="1"/>
          <p:nvPr/>
        </p:nvSpPr>
        <p:spPr>
          <a:xfrm>
            <a:off x="335978" y="1484784"/>
            <a:ext cx="525720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67"/>
              </a:solidFill>
            </a:endParaRPr>
          </a:p>
          <a:p>
            <a:endParaRPr lang="es-CO" dirty="0">
              <a:solidFill>
                <a:srgbClr val="000067"/>
              </a:solidFill>
            </a:endParaRPr>
          </a:p>
          <a:p>
            <a:endParaRPr lang="es-CO" dirty="0">
              <a:solidFill>
                <a:srgbClr val="000067"/>
              </a:solidFill>
            </a:endParaRPr>
          </a:p>
          <a:p>
            <a:endParaRPr lang="es-CO" dirty="0">
              <a:solidFill>
                <a:srgbClr val="000067"/>
              </a:solidFill>
            </a:endParaRPr>
          </a:p>
          <a:p>
            <a:r>
              <a:rPr lang="es-CO" dirty="0">
                <a:solidFill>
                  <a:srgbClr val="000067"/>
                </a:solidFill>
              </a:rPr>
              <a:t>Departamento de salud Ocupacional creó un formato digital de reporte de síntomas. Son 12 preguntas para estudiantes, profesores y demás funcionarios, disponible en la Pagina web. </a:t>
            </a:r>
          </a:p>
          <a:p>
            <a:endParaRPr lang="es-CO" dirty="0">
              <a:solidFill>
                <a:srgbClr val="000067"/>
              </a:solidFill>
            </a:endParaRPr>
          </a:p>
          <a:p>
            <a:r>
              <a:rPr lang="es-CO" dirty="0">
                <a:solidFill>
                  <a:srgbClr val="000067"/>
                </a:solidFill>
              </a:rPr>
              <a:t>1.¿Tienes dolor de garganta?</a:t>
            </a:r>
          </a:p>
          <a:p>
            <a:r>
              <a:rPr lang="es-CO" dirty="0">
                <a:solidFill>
                  <a:srgbClr val="000067"/>
                </a:solidFill>
              </a:rPr>
              <a:t>2.¿Tienes sensación de malestar general?</a:t>
            </a:r>
          </a:p>
          <a:p>
            <a:r>
              <a:rPr lang="es-CO" dirty="0">
                <a:solidFill>
                  <a:srgbClr val="000067"/>
                </a:solidFill>
              </a:rPr>
              <a:t>3.¿Cuál es su temperatura el día de hoy?</a:t>
            </a:r>
          </a:p>
          <a:p>
            <a:r>
              <a:rPr lang="es-CO" dirty="0">
                <a:solidFill>
                  <a:srgbClr val="000067"/>
                </a:solidFill>
              </a:rPr>
              <a:t>4. ¿Tienes tos seca y persistente? </a:t>
            </a:r>
          </a:p>
          <a:p>
            <a:endParaRPr lang="es-CO" dirty="0">
              <a:solidFill>
                <a:srgbClr val="000067"/>
              </a:solidFill>
            </a:endParaRPr>
          </a:p>
          <a:p>
            <a:endParaRPr lang="es-CO" dirty="0">
              <a:solidFill>
                <a:srgbClr val="000067"/>
              </a:solidFill>
            </a:endParaRPr>
          </a:p>
          <a:p>
            <a:endParaRPr lang="es-CO" dirty="0">
              <a:solidFill>
                <a:srgbClr val="000067"/>
              </a:solidFill>
            </a:endParaRPr>
          </a:p>
          <a:p>
            <a:r>
              <a:rPr lang="es-CO" dirty="0">
                <a:solidFill>
                  <a:srgbClr val="000067"/>
                </a:solidFill>
              </a:rPr>
              <a:t> </a:t>
            </a:r>
            <a:endParaRPr lang="en-US" dirty="0">
              <a:solidFill>
                <a:srgbClr val="000067"/>
              </a:solidFill>
            </a:endParaRPr>
          </a:p>
        </p:txBody>
      </p:sp>
      <p:pic>
        <p:nvPicPr>
          <p:cNvPr id="4" name="Imagen 3" descr="Imagen que contiene hombre, vistiendo, camisa, teléfono&#10;&#10;Descripción generada automáticamente">
            <a:extLst>
              <a:ext uri="{FF2B5EF4-FFF2-40B4-BE49-F238E27FC236}">
                <a16:creationId xmlns:a16="http://schemas.microsoft.com/office/drawing/2014/main" id="{E8B244F9-6F7A-42E1-8B73-303B3906A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7828" y="2101004"/>
            <a:ext cx="5877272" cy="363672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2BC444-6C12-4825-BDE4-C73EBE71BECF}"/>
              </a:ext>
            </a:extLst>
          </p:cNvPr>
          <p:cNvSpPr txBox="1"/>
          <p:nvPr/>
        </p:nvSpPr>
        <p:spPr>
          <a:xfrm>
            <a:off x="360076" y="1271420"/>
            <a:ext cx="51480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000067"/>
                </a:solidFill>
              </a:rPr>
              <a:t>Protocolo de Bioseguridad antes de salir de casa</a:t>
            </a:r>
          </a:p>
          <a:p>
            <a:endParaRPr lang="es-CO" dirty="0">
              <a:solidFill>
                <a:srgbClr val="000067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aralelogramo 13"/>
          <p:cNvSpPr/>
          <p:nvPr/>
        </p:nvSpPr>
        <p:spPr>
          <a:xfrm rot="1020098">
            <a:off x="6278525" y="6218308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aralelogramo 14"/>
          <p:cNvSpPr/>
          <p:nvPr/>
        </p:nvSpPr>
        <p:spPr>
          <a:xfrm rot="537481">
            <a:off x="6498701" y="6247007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persona, exterior, sostener, vistiendo&#10;&#10;Descripción generada automáticamente">
            <a:extLst>
              <a:ext uri="{FF2B5EF4-FFF2-40B4-BE49-F238E27FC236}">
                <a16:creationId xmlns:a16="http://schemas.microsoft.com/office/drawing/2014/main" id="{F646A4A2-AFE8-4B39-955B-2DAE1E666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7400" y="1143000"/>
            <a:ext cx="6857999" cy="4572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98A8D37-7AAB-4C36-B713-D095B81CE81A}"/>
              </a:ext>
            </a:extLst>
          </p:cNvPr>
          <p:cNvSpPr txBox="1"/>
          <p:nvPr/>
        </p:nvSpPr>
        <p:spPr>
          <a:xfrm>
            <a:off x="335977" y="1700808"/>
            <a:ext cx="39479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0069"/>
                </a:solidFill>
              </a:rPr>
              <a:t>Antes de Salir de Casa</a:t>
            </a:r>
          </a:p>
          <a:p>
            <a:endParaRPr lang="es-CO" dirty="0">
              <a:solidFill>
                <a:srgbClr val="000069"/>
              </a:solidFill>
            </a:endParaRPr>
          </a:p>
          <a:p>
            <a:endParaRPr lang="es-CO" dirty="0">
              <a:solidFill>
                <a:srgbClr val="000069"/>
              </a:solidFill>
            </a:endParaRPr>
          </a:p>
          <a:p>
            <a:endParaRPr lang="es-CO" dirty="0">
              <a:solidFill>
                <a:srgbClr val="000069"/>
              </a:solidFill>
            </a:endParaRPr>
          </a:p>
          <a:p>
            <a:r>
              <a:rPr lang="es-CO" dirty="0">
                <a:solidFill>
                  <a:srgbClr val="000069"/>
                </a:solidFill>
              </a:rPr>
              <a:t>Uso obligatorio del tapabocas. No se permitirá el ingreso de estudiantes al colegio que no porten tapabocas como medida de protección. </a:t>
            </a:r>
            <a:endParaRPr lang="en-US" dirty="0">
              <a:solidFill>
                <a:srgbClr val="0000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elogramo 12"/>
          <p:cNvSpPr/>
          <p:nvPr/>
        </p:nvSpPr>
        <p:spPr>
          <a:xfrm rot="309422">
            <a:off x="-1283042" y="6328218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aralelogramo 13"/>
          <p:cNvSpPr/>
          <p:nvPr/>
        </p:nvSpPr>
        <p:spPr>
          <a:xfrm rot="1020098">
            <a:off x="6278525" y="6218308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aralelogramo 14"/>
          <p:cNvSpPr/>
          <p:nvPr/>
        </p:nvSpPr>
        <p:spPr>
          <a:xfrm rot="537481">
            <a:off x="6498701" y="6247007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AD738C-E7A4-45F2-BEDE-300E489B1D68}"/>
              </a:ext>
            </a:extLst>
          </p:cNvPr>
          <p:cNvSpPr txBox="1"/>
          <p:nvPr/>
        </p:nvSpPr>
        <p:spPr>
          <a:xfrm>
            <a:off x="666382" y="952260"/>
            <a:ext cx="78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68"/>
                </a:solidFill>
              </a:rPr>
              <a:t>	</a:t>
            </a:r>
            <a:r>
              <a:rPr lang="es-CO" sz="2400" dirty="0">
                <a:solidFill>
                  <a:srgbClr val="000068"/>
                </a:solidFill>
              </a:rPr>
              <a:t>Control de Ingreso y salida del campus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7F73D7-2522-447E-B5B4-3D30659D44E1}"/>
              </a:ext>
            </a:extLst>
          </p:cNvPr>
          <p:cNvSpPr txBox="1"/>
          <p:nvPr/>
        </p:nvSpPr>
        <p:spPr>
          <a:xfrm>
            <a:off x="179512" y="1916832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69"/>
                </a:solidFill>
              </a:rPr>
              <a:t>Las dos entradas estarán disponibles: </a:t>
            </a:r>
          </a:p>
          <a:p>
            <a:endParaRPr lang="es-CO" dirty="0">
              <a:solidFill>
                <a:srgbClr val="000069"/>
              </a:solidFill>
            </a:endParaRPr>
          </a:p>
          <a:p>
            <a:r>
              <a:rPr lang="es-CO" dirty="0">
                <a:solidFill>
                  <a:srgbClr val="000069"/>
                </a:solidFill>
              </a:rPr>
              <a:t>1) El parqueadero principal será para primaria. </a:t>
            </a:r>
          </a:p>
          <a:p>
            <a:r>
              <a:rPr lang="es-CO" dirty="0">
                <a:solidFill>
                  <a:srgbClr val="000069"/>
                </a:solidFill>
              </a:rPr>
              <a:t>2) El parqueadero número 2 será para transportes y bachillerato. </a:t>
            </a:r>
          </a:p>
          <a:p>
            <a:endParaRPr lang="en-US" dirty="0">
              <a:solidFill>
                <a:srgbClr val="000069"/>
              </a:solidFill>
            </a:endParaRPr>
          </a:p>
          <a:p>
            <a:r>
              <a:rPr lang="en-US" dirty="0">
                <a:solidFill>
                  <a:srgbClr val="000069"/>
                </a:solidFill>
              </a:rPr>
              <a:t>Los padres de </a:t>
            </a:r>
            <a:r>
              <a:rPr lang="en-US" dirty="0" err="1">
                <a:solidFill>
                  <a:srgbClr val="000069"/>
                </a:solidFill>
              </a:rPr>
              <a:t>familia</a:t>
            </a:r>
            <a:r>
              <a:rPr lang="en-US" dirty="0">
                <a:solidFill>
                  <a:srgbClr val="000069"/>
                </a:solidFill>
              </a:rPr>
              <a:t> no </a:t>
            </a:r>
            <a:r>
              <a:rPr lang="en-US" dirty="0" err="1">
                <a:solidFill>
                  <a:srgbClr val="000069"/>
                </a:solidFill>
              </a:rPr>
              <a:t>desabordarán</a:t>
            </a:r>
            <a:r>
              <a:rPr lang="en-US" dirty="0">
                <a:solidFill>
                  <a:srgbClr val="000069"/>
                </a:solidFill>
              </a:rPr>
              <a:t> </a:t>
            </a:r>
            <a:r>
              <a:rPr lang="en-US" dirty="0" err="1">
                <a:solidFill>
                  <a:srgbClr val="000069"/>
                </a:solidFill>
              </a:rPr>
              <a:t>su</a:t>
            </a:r>
            <a:r>
              <a:rPr lang="en-US" dirty="0">
                <a:solidFill>
                  <a:srgbClr val="000069"/>
                </a:solidFill>
              </a:rPr>
              <a:t> </a:t>
            </a:r>
            <a:r>
              <a:rPr lang="en-US" dirty="0" err="1">
                <a:solidFill>
                  <a:srgbClr val="000069"/>
                </a:solidFill>
              </a:rPr>
              <a:t>vehículo</a:t>
            </a:r>
            <a:r>
              <a:rPr lang="en-US" dirty="0">
                <a:solidFill>
                  <a:srgbClr val="000069"/>
                </a:solidFill>
              </a:rPr>
              <a:t>. Una </a:t>
            </a:r>
            <a:r>
              <a:rPr lang="en-US" dirty="0" err="1">
                <a:solidFill>
                  <a:srgbClr val="000069"/>
                </a:solidFill>
              </a:rPr>
              <a:t>vez</a:t>
            </a:r>
            <a:r>
              <a:rPr lang="en-US" dirty="0">
                <a:solidFill>
                  <a:srgbClr val="000069"/>
                </a:solidFill>
              </a:rPr>
              <a:t> se </a:t>
            </a:r>
            <a:r>
              <a:rPr lang="en-US" dirty="0" err="1">
                <a:solidFill>
                  <a:srgbClr val="000069"/>
                </a:solidFill>
              </a:rPr>
              <a:t>baje</a:t>
            </a:r>
            <a:r>
              <a:rPr lang="en-US" dirty="0">
                <a:solidFill>
                  <a:srgbClr val="000069"/>
                </a:solidFill>
              </a:rPr>
              <a:t> el </a:t>
            </a:r>
            <a:r>
              <a:rPr lang="en-US" dirty="0" err="1">
                <a:solidFill>
                  <a:srgbClr val="000069"/>
                </a:solidFill>
              </a:rPr>
              <a:t>alumno</a:t>
            </a:r>
            <a:r>
              <a:rPr lang="en-US" dirty="0">
                <a:solidFill>
                  <a:srgbClr val="000069"/>
                </a:solidFill>
              </a:rPr>
              <a:t> </a:t>
            </a:r>
            <a:r>
              <a:rPr lang="en-US" dirty="0" err="1">
                <a:solidFill>
                  <a:srgbClr val="000069"/>
                </a:solidFill>
              </a:rPr>
              <a:t>en</a:t>
            </a:r>
            <a:r>
              <a:rPr lang="en-US" dirty="0">
                <a:solidFill>
                  <a:srgbClr val="000069"/>
                </a:solidFill>
              </a:rPr>
              <a:t> el </a:t>
            </a:r>
            <a:r>
              <a:rPr lang="en-US" dirty="0" err="1">
                <a:solidFill>
                  <a:srgbClr val="000069"/>
                </a:solidFill>
              </a:rPr>
              <a:t>parqueadero</a:t>
            </a:r>
            <a:r>
              <a:rPr lang="en-US" dirty="0">
                <a:solidFill>
                  <a:srgbClr val="000069"/>
                </a:solidFill>
              </a:rPr>
              <a:t>, </a:t>
            </a:r>
            <a:r>
              <a:rPr lang="en-US" dirty="0" err="1">
                <a:solidFill>
                  <a:srgbClr val="000069"/>
                </a:solidFill>
              </a:rPr>
              <a:t>continuarán</a:t>
            </a:r>
            <a:r>
              <a:rPr lang="en-US" dirty="0">
                <a:solidFill>
                  <a:srgbClr val="000069"/>
                </a:solidFill>
              </a:rPr>
              <a:t> </a:t>
            </a:r>
            <a:r>
              <a:rPr lang="en-US" dirty="0" err="1">
                <a:solidFill>
                  <a:srgbClr val="000069"/>
                </a:solidFill>
              </a:rPr>
              <a:t>su</a:t>
            </a:r>
            <a:r>
              <a:rPr lang="en-US" dirty="0">
                <a:solidFill>
                  <a:srgbClr val="000069"/>
                </a:solidFill>
              </a:rPr>
              <a:t> </a:t>
            </a:r>
            <a:r>
              <a:rPr lang="en-US" dirty="0" err="1">
                <a:solidFill>
                  <a:srgbClr val="000069"/>
                </a:solidFill>
              </a:rPr>
              <a:t>recorrido</a:t>
            </a:r>
            <a:r>
              <a:rPr lang="en-US" dirty="0">
                <a:solidFill>
                  <a:srgbClr val="000069"/>
                </a:solidFill>
              </a:rPr>
              <a:t> </a:t>
            </a:r>
            <a:r>
              <a:rPr lang="en-US" dirty="0" err="1">
                <a:solidFill>
                  <a:srgbClr val="000069"/>
                </a:solidFill>
              </a:rPr>
              <a:t>haciendo</a:t>
            </a:r>
            <a:r>
              <a:rPr lang="en-US" dirty="0">
                <a:solidFill>
                  <a:srgbClr val="000069"/>
                </a:solidFill>
              </a:rPr>
              <a:t> un </a:t>
            </a:r>
            <a:r>
              <a:rPr lang="en-US" dirty="0" err="1">
                <a:solidFill>
                  <a:srgbClr val="000069"/>
                </a:solidFill>
              </a:rPr>
              <a:t>giro</a:t>
            </a:r>
            <a:r>
              <a:rPr lang="en-US" dirty="0">
                <a:solidFill>
                  <a:srgbClr val="000069"/>
                </a:solidFill>
              </a:rPr>
              <a:t> </a:t>
            </a:r>
            <a:r>
              <a:rPr lang="en-US" dirty="0" err="1">
                <a:solidFill>
                  <a:srgbClr val="000069"/>
                </a:solidFill>
              </a:rPr>
              <a:t>en</a:t>
            </a:r>
            <a:r>
              <a:rPr lang="en-US" dirty="0">
                <a:solidFill>
                  <a:srgbClr val="000069"/>
                </a:solidFill>
              </a:rPr>
              <a:t> forma de U. </a:t>
            </a:r>
            <a:endParaRPr lang="es-CO" dirty="0">
              <a:solidFill>
                <a:srgbClr val="000069"/>
              </a:solidFill>
            </a:endParaRPr>
          </a:p>
        </p:txBody>
      </p:sp>
      <p:pic>
        <p:nvPicPr>
          <p:cNvPr id="5" name="Imagen 4" descr="Imagen que contiene exterior, pasto, coche, hombre&#10;&#10;Descripción generada automáticamente">
            <a:extLst>
              <a:ext uri="{FF2B5EF4-FFF2-40B4-BE49-F238E27FC236}">
                <a16:creationId xmlns:a16="http://schemas.microsoft.com/office/drawing/2014/main" id="{9B49BC9D-FCE0-4B34-A1DA-8DA85731E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88167"/>
            <a:ext cx="4587068" cy="4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F7DC433-BCFB-405B-AA49-6D6417AC9921}"/>
              </a:ext>
            </a:extLst>
          </p:cNvPr>
          <p:cNvSpPr txBox="1"/>
          <p:nvPr/>
        </p:nvSpPr>
        <p:spPr>
          <a:xfrm>
            <a:off x="251520" y="1340768"/>
            <a:ext cx="4777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000067"/>
                </a:solidFill>
              </a:rPr>
              <a:t>Antes de Ingresar a los módulos los estudiantes pasarán por un filtro sanitario</a:t>
            </a:r>
            <a:endParaRPr lang="en-US" sz="2000" dirty="0">
              <a:solidFill>
                <a:srgbClr val="000067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901486-FC01-40E2-B7EC-8E17663804EE}"/>
              </a:ext>
            </a:extLst>
          </p:cNvPr>
          <p:cNvSpPr txBox="1"/>
          <p:nvPr/>
        </p:nvSpPr>
        <p:spPr>
          <a:xfrm>
            <a:off x="0" y="2132856"/>
            <a:ext cx="5148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6A"/>
              </a:solidFill>
            </a:endParaRPr>
          </a:p>
          <a:p>
            <a:endParaRPr lang="es-CO" dirty="0">
              <a:solidFill>
                <a:srgbClr val="00006A"/>
              </a:solidFill>
            </a:endParaRPr>
          </a:p>
          <a:p>
            <a:r>
              <a:rPr lang="es-CO" dirty="0">
                <a:solidFill>
                  <a:srgbClr val="00006A"/>
                </a:solidFill>
              </a:rPr>
              <a:t>La Rutina Incluye:</a:t>
            </a:r>
          </a:p>
          <a:p>
            <a:endParaRPr lang="es-CO" dirty="0">
              <a:solidFill>
                <a:srgbClr val="00006A"/>
              </a:solidFill>
            </a:endParaRPr>
          </a:p>
          <a:p>
            <a:pPr marL="342900" indent="-342900">
              <a:buAutoNum type="arabicPeriod"/>
            </a:pPr>
            <a:endParaRPr lang="es-CO" dirty="0">
              <a:solidFill>
                <a:srgbClr val="00006A"/>
              </a:solidFill>
            </a:endParaRPr>
          </a:p>
          <a:p>
            <a:pPr marL="342900" indent="-342900">
              <a:buAutoNum type="arabicPeriod"/>
            </a:pPr>
            <a:endParaRPr lang="es-CO" dirty="0">
              <a:solidFill>
                <a:srgbClr val="00006A"/>
              </a:solidFill>
            </a:endParaRPr>
          </a:p>
          <a:p>
            <a:pPr marL="342900" indent="-342900">
              <a:buAutoNum type="arabicPeriod"/>
            </a:pPr>
            <a:r>
              <a:rPr lang="es-CO" dirty="0">
                <a:solidFill>
                  <a:srgbClr val="00006A"/>
                </a:solidFill>
              </a:rPr>
              <a:t>Lavado de Manos (7 lavamanos portátiles) más los ya instalados en baños.</a:t>
            </a:r>
          </a:p>
          <a:p>
            <a:pPr marL="342900" indent="-342900">
              <a:buAutoNum type="arabicPeriod"/>
            </a:pPr>
            <a:r>
              <a:rPr lang="es-CO" dirty="0">
                <a:solidFill>
                  <a:srgbClr val="00006A"/>
                </a:solidFill>
              </a:rPr>
              <a:t>Toma de Temperatura</a:t>
            </a:r>
          </a:p>
          <a:p>
            <a:pPr marL="342900" indent="-342900">
              <a:buAutoNum type="arabicPeriod"/>
            </a:pPr>
            <a:r>
              <a:rPr lang="es-CO" dirty="0">
                <a:solidFill>
                  <a:srgbClr val="00006A"/>
                </a:solidFill>
              </a:rPr>
              <a:t>Desinfección de calzado</a:t>
            </a:r>
          </a:p>
          <a:p>
            <a:pPr marL="342900" indent="-342900">
              <a:buAutoNum type="arabicPeriod"/>
            </a:pPr>
            <a:r>
              <a:rPr lang="es-CO" dirty="0">
                <a:solidFill>
                  <a:srgbClr val="00006A"/>
                </a:solidFill>
              </a:rPr>
              <a:t>Distanciamiento entre estudiantes.</a:t>
            </a:r>
            <a:endParaRPr lang="en-US" dirty="0">
              <a:solidFill>
                <a:srgbClr val="00006A"/>
              </a:solidFill>
            </a:endParaRPr>
          </a:p>
        </p:txBody>
      </p:sp>
      <p:pic>
        <p:nvPicPr>
          <p:cNvPr id="5" name="Imagen 4" descr="Imagen que contiene tabla, hombre, agua, pequeño&#10;&#10;Descripción generada automáticamente">
            <a:extLst>
              <a:ext uri="{FF2B5EF4-FFF2-40B4-BE49-F238E27FC236}">
                <a16:creationId xmlns:a16="http://schemas.microsoft.com/office/drawing/2014/main" id="{DE85C2E9-9B7E-44AD-BC80-606F8FE60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7376" y="1741376"/>
            <a:ext cx="6237312" cy="39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persona, exterior, sostener, pasto&#10;&#10;Descripción generada automáticamente">
            <a:extLst>
              <a:ext uri="{FF2B5EF4-FFF2-40B4-BE49-F238E27FC236}">
                <a16:creationId xmlns:a16="http://schemas.microsoft.com/office/drawing/2014/main" id="{E588102E-1059-4F7A-9705-49C9F6264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99116"/>
            <a:ext cx="6660232" cy="545888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2F5F1DF-D5C2-495F-B8E2-D4A7EC89E754}"/>
              </a:ext>
            </a:extLst>
          </p:cNvPr>
          <p:cNvSpPr txBox="1"/>
          <p:nvPr/>
        </p:nvSpPr>
        <p:spPr>
          <a:xfrm>
            <a:off x="1379530" y="563353"/>
            <a:ext cx="75455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68"/>
              </a:solidFill>
            </a:endParaRPr>
          </a:p>
          <a:p>
            <a:r>
              <a:rPr lang="es-CO" dirty="0">
                <a:solidFill>
                  <a:srgbClr val="000068"/>
                </a:solidFill>
              </a:rPr>
              <a:t>	</a:t>
            </a:r>
            <a:r>
              <a:rPr lang="es-CO" sz="2800" dirty="0">
                <a:solidFill>
                  <a:srgbClr val="000068"/>
                </a:solidFill>
              </a:rPr>
              <a:t>2. Toma de Temperatura</a:t>
            </a:r>
            <a:endParaRPr lang="en-US" sz="2800" dirty="0">
              <a:solidFill>
                <a:srgbClr val="000068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A26FE4-AF32-425D-9AE3-F29AD350C2E5}"/>
              </a:ext>
            </a:extLst>
          </p:cNvPr>
          <p:cNvSpPr txBox="1"/>
          <p:nvPr/>
        </p:nvSpPr>
        <p:spPr>
          <a:xfrm>
            <a:off x="107504" y="1772816"/>
            <a:ext cx="2304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69"/>
              </a:solidFill>
            </a:endParaRPr>
          </a:p>
          <a:p>
            <a:endParaRPr lang="es-CO" dirty="0">
              <a:solidFill>
                <a:srgbClr val="000069"/>
              </a:solidFill>
            </a:endParaRPr>
          </a:p>
          <a:p>
            <a:r>
              <a:rPr lang="es-CO" dirty="0">
                <a:solidFill>
                  <a:srgbClr val="000069"/>
                </a:solidFill>
              </a:rPr>
              <a:t>Temperatura de 38 grados o superior indicará que la persona debe repetirse la toma de temperatura pasados 15 minutos.</a:t>
            </a:r>
          </a:p>
          <a:p>
            <a:endParaRPr lang="es-CO" dirty="0">
              <a:solidFill>
                <a:srgbClr val="000069"/>
              </a:solidFill>
            </a:endParaRPr>
          </a:p>
          <a:p>
            <a:r>
              <a:rPr lang="es-CO" dirty="0">
                <a:solidFill>
                  <a:srgbClr val="000069"/>
                </a:solidFill>
              </a:rPr>
              <a:t>La persona esperará un sitio de aislamiento. </a:t>
            </a:r>
            <a:endParaRPr lang="en-US" dirty="0">
              <a:solidFill>
                <a:srgbClr val="0000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elogramo 12"/>
          <p:cNvSpPr/>
          <p:nvPr/>
        </p:nvSpPr>
        <p:spPr>
          <a:xfrm rot="309422">
            <a:off x="-1283042" y="6328218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elogramo 13"/>
          <p:cNvSpPr/>
          <p:nvPr/>
        </p:nvSpPr>
        <p:spPr>
          <a:xfrm rot="1020098">
            <a:off x="6278525" y="6218308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elogramo 14"/>
          <p:cNvSpPr/>
          <p:nvPr/>
        </p:nvSpPr>
        <p:spPr>
          <a:xfrm rot="537481">
            <a:off x="6498701" y="6247007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CFC330-2243-4530-BD33-2FA276A0B471}"/>
              </a:ext>
            </a:extLst>
          </p:cNvPr>
          <p:cNvSpPr txBox="1"/>
          <p:nvPr/>
        </p:nvSpPr>
        <p:spPr>
          <a:xfrm>
            <a:off x="1379530" y="1340768"/>
            <a:ext cx="744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67"/>
                </a:solidFill>
              </a:rPr>
              <a:t>3. Desinfección de Calzado </a:t>
            </a:r>
            <a:endParaRPr lang="en-US" dirty="0">
              <a:solidFill>
                <a:srgbClr val="000067"/>
              </a:solidFill>
            </a:endParaRPr>
          </a:p>
        </p:txBody>
      </p:sp>
      <p:pic>
        <p:nvPicPr>
          <p:cNvPr id="4" name="Imagen 3" descr="Un par de zapatos&#10;&#10;Descripción generada automáticamente">
            <a:extLst>
              <a:ext uri="{FF2B5EF4-FFF2-40B4-BE49-F238E27FC236}">
                <a16:creationId xmlns:a16="http://schemas.microsoft.com/office/drawing/2014/main" id="{3803BC22-C32F-40AA-817C-7B6A1C8D7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82" y="1901091"/>
            <a:ext cx="5709218" cy="38061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40C669-74D5-408F-A7EF-B2C3B4AC74FE}"/>
              </a:ext>
            </a:extLst>
          </p:cNvPr>
          <p:cNvSpPr txBox="1"/>
          <p:nvPr/>
        </p:nvSpPr>
        <p:spPr>
          <a:xfrm>
            <a:off x="251520" y="2348880"/>
            <a:ext cx="3096344" cy="3579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C04D91-7B9F-43C9-9F9C-75EB418F1052}"/>
              </a:ext>
            </a:extLst>
          </p:cNvPr>
          <p:cNvSpPr txBox="1"/>
          <p:nvPr/>
        </p:nvSpPr>
        <p:spPr>
          <a:xfrm>
            <a:off x="251520" y="2636912"/>
            <a:ext cx="3004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2060"/>
                </a:solidFill>
              </a:rPr>
              <a:t>Alfombras de desinfección de calzado con las sustancias químicas recomendadas por Ministerio de Salud.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6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BDD6E5-EDA6-454D-AB37-A61549B84DF5}"/>
              </a:ext>
            </a:extLst>
          </p:cNvPr>
          <p:cNvSpPr txBox="1"/>
          <p:nvPr/>
        </p:nvSpPr>
        <p:spPr>
          <a:xfrm>
            <a:off x="683568" y="141277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</a:rPr>
              <a:t>Durante el filtro sanitario se mantendrá la distancia de 2 metros entre alumnos.  </a:t>
            </a:r>
            <a:endParaRPr lang="en-US" dirty="0">
              <a:solidFill>
                <a:srgbClr val="000068"/>
              </a:solidFill>
            </a:endParaRPr>
          </a:p>
        </p:txBody>
      </p:sp>
      <p:pic>
        <p:nvPicPr>
          <p:cNvPr id="5" name="Imagen 4" descr="Imagen que contiene tabla, interior, pequeño, comida&#10;&#10;Descripción generada automáticamente">
            <a:extLst>
              <a:ext uri="{FF2B5EF4-FFF2-40B4-BE49-F238E27FC236}">
                <a16:creationId xmlns:a16="http://schemas.microsoft.com/office/drawing/2014/main" id="{CBFE9BA0-BDE3-46F7-9534-C6D45B75A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90" y="2059108"/>
            <a:ext cx="5095784" cy="47988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F8071D-EC33-437F-8C9E-FD5C0BAC2490}"/>
              </a:ext>
            </a:extLst>
          </p:cNvPr>
          <p:cNvSpPr txBox="1"/>
          <p:nvPr/>
        </p:nvSpPr>
        <p:spPr>
          <a:xfrm>
            <a:off x="335977" y="2780928"/>
            <a:ext cx="3731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</a:rPr>
              <a:t>Se garantizará el cumplimiento de una distancia mínima de 2 metros, en las filas, al momento de ingresar al campus y en todas las demás interacciones durante el día. 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309422">
            <a:off x="1601338" y="-783206"/>
            <a:ext cx="8969720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aralelogramo 10"/>
          <p:cNvSpPr/>
          <p:nvPr/>
        </p:nvSpPr>
        <p:spPr>
          <a:xfrm rot="1020098">
            <a:off x="-1304728" y="-49448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00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elogramo 11"/>
          <p:cNvSpPr/>
          <p:nvPr/>
        </p:nvSpPr>
        <p:spPr>
          <a:xfrm rot="537481">
            <a:off x="-1383318" y="-464835"/>
            <a:ext cx="3942221" cy="1507876"/>
          </a:xfrm>
          <a:prstGeom prst="parallelogram">
            <a:avLst>
              <a:gd name="adj" fmla="val 762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7" y="25713"/>
            <a:ext cx="1043553" cy="883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144218" y="67777"/>
            <a:ext cx="313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</a:rPr>
              <a:t>Anglo Colombia School</a:t>
            </a:r>
            <a:endParaRPr lang="en-US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144218" y="312911"/>
            <a:ext cx="3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Liderazgo, Amor, Excelencia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tabla, vistiendo, sostener, niño&#10;&#10;Descripción generada automáticamente">
            <a:extLst>
              <a:ext uri="{FF2B5EF4-FFF2-40B4-BE49-F238E27FC236}">
                <a16:creationId xmlns:a16="http://schemas.microsoft.com/office/drawing/2014/main" id="{E5F5A3E4-A199-49D9-8118-17732579E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75" y="-8869"/>
            <a:ext cx="4998526" cy="3332350"/>
          </a:xfrm>
          <a:prstGeom prst="rect">
            <a:avLst/>
          </a:prstGeom>
        </p:spPr>
      </p:pic>
      <p:pic>
        <p:nvPicPr>
          <p:cNvPr id="6" name="Imagen 5" descr="Imagen que contiene exterior, edificio, caminando, banqueta&#10;&#10;Descripción generada automáticamente">
            <a:extLst>
              <a:ext uri="{FF2B5EF4-FFF2-40B4-BE49-F238E27FC236}">
                <a16:creationId xmlns:a16="http://schemas.microsoft.com/office/drawing/2014/main" id="{217E5176-2FEB-43CD-9306-7A2BD3EC1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76" y="3289120"/>
            <a:ext cx="5017106" cy="35688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C95DAB7-E496-4640-AC57-2B73390BCAC3}"/>
              </a:ext>
            </a:extLst>
          </p:cNvPr>
          <p:cNvSpPr txBox="1"/>
          <p:nvPr/>
        </p:nvSpPr>
        <p:spPr>
          <a:xfrm>
            <a:off x="251520" y="1844824"/>
            <a:ext cx="3755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67"/>
              </a:solidFill>
            </a:endParaRPr>
          </a:p>
          <a:p>
            <a:r>
              <a:rPr lang="es-CO" dirty="0">
                <a:solidFill>
                  <a:srgbClr val="000067"/>
                </a:solidFill>
              </a:rPr>
              <a:t>Al ingresar a la institución, los estudiantes deberán seguir una ruta exclusiva para llegar a su salón de clase. </a:t>
            </a:r>
          </a:p>
          <a:p>
            <a:endParaRPr lang="es-CO" dirty="0">
              <a:solidFill>
                <a:srgbClr val="000067"/>
              </a:solidFill>
            </a:endParaRPr>
          </a:p>
          <a:p>
            <a:r>
              <a:rPr lang="es-CO" dirty="0">
                <a:solidFill>
                  <a:srgbClr val="000067"/>
                </a:solidFill>
              </a:rPr>
              <a:t>Permite evitar las aglomeraciones en los pasillos del Colegio.</a:t>
            </a:r>
            <a:endParaRPr lang="en-US" dirty="0">
              <a:solidFill>
                <a:srgbClr val="0000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POSITIVAS ASAMBLEA DE PADRES" id="{BD06B735-42CD-4A6D-861A-A7C5ACF5423A}" vid="{97B1AE70-4E51-43FF-8020-3A8768002FD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862</Words>
  <Application>Microsoft Macintosh PowerPoint</Application>
  <PresentationFormat>On-screen Show (4:3)</PresentationFormat>
  <Paragraphs>161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Bookman Old Style</vt:lpstr>
      <vt:lpstr>Britannic Bold</vt:lpstr>
      <vt:lpstr>Calibri</vt:lpstr>
      <vt:lpstr>Rockwell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</dc:title>
  <dc:creator>marta molino</dc:creator>
  <cp:lastModifiedBy>Jaime A Vega</cp:lastModifiedBy>
  <cp:revision>112</cp:revision>
  <cp:lastPrinted>2019-10-24T15:33:45Z</cp:lastPrinted>
  <dcterms:created xsi:type="dcterms:W3CDTF">2019-10-24T13:14:37Z</dcterms:created>
  <dcterms:modified xsi:type="dcterms:W3CDTF">2020-11-27T17:32:55Z</dcterms:modified>
</cp:coreProperties>
</file>